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66"/>
    <a:srgbClr val="FF9900"/>
    <a:srgbClr val="FFCC66"/>
    <a:srgbClr val="EBF0A8"/>
    <a:srgbClr val="FFFF00"/>
    <a:srgbClr val="FFFFCC"/>
    <a:srgbClr val="FFCC99"/>
    <a:srgbClr val="FFCC00"/>
    <a:srgbClr val="EBF3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68" d="100"/>
          <a:sy n="68" d="100"/>
        </p:scale>
        <p:origin x="12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1371F-C805-40BF-90E3-BC7F515D5417}" type="datetimeFigureOut">
              <a:rPr kumimoji="1" lang="ja-JP" altLang="en-US" smtClean="0"/>
              <a:t>2024/5/7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C25B1-A4CF-488E-B915-87AC45A43A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2587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1371F-C805-40BF-90E3-BC7F515D5417}" type="datetimeFigureOut">
              <a:rPr kumimoji="1" lang="ja-JP" altLang="en-US" smtClean="0"/>
              <a:t>2024/5/7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C25B1-A4CF-488E-B915-87AC45A43A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0230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1371F-C805-40BF-90E3-BC7F515D5417}" type="datetimeFigureOut">
              <a:rPr kumimoji="1" lang="ja-JP" altLang="en-US" smtClean="0"/>
              <a:t>2024/5/7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C25B1-A4CF-488E-B915-87AC45A43A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025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1371F-C805-40BF-90E3-BC7F515D5417}" type="datetimeFigureOut">
              <a:rPr kumimoji="1" lang="ja-JP" altLang="en-US" smtClean="0"/>
              <a:t>2024/5/7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C25B1-A4CF-488E-B915-87AC45A43A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2360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1371F-C805-40BF-90E3-BC7F515D5417}" type="datetimeFigureOut">
              <a:rPr kumimoji="1" lang="ja-JP" altLang="en-US" smtClean="0"/>
              <a:t>2024/5/7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C25B1-A4CF-488E-B915-87AC45A43A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16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1371F-C805-40BF-90E3-BC7F515D5417}" type="datetimeFigureOut">
              <a:rPr kumimoji="1" lang="ja-JP" altLang="en-US" smtClean="0"/>
              <a:t>2024/5/7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C25B1-A4CF-488E-B915-87AC45A43A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6567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1371F-C805-40BF-90E3-BC7F515D5417}" type="datetimeFigureOut">
              <a:rPr kumimoji="1" lang="ja-JP" altLang="en-US" smtClean="0"/>
              <a:t>2024/5/7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C25B1-A4CF-488E-B915-87AC45A43A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9246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1371F-C805-40BF-90E3-BC7F515D5417}" type="datetimeFigureOut">
              <a:rPr kumimoji="1" lang="ja-JP" altLang="en-US" smtClean="0"/>
              <a:t>2024/5/7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C25B1-A4CF-488E-B915-87AC45A43A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6697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1371F-C805-40BF-90E3-BC7F515D5417}" type="datetimeFigureOut">
              <a:rPr kumimoji="1" lang="ja-JP" altLang="en-US" smtClean="0"/>
              <a:t>2024/5/7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C25B1-A4CF-488E-B915-87AC45A43A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5163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1371F-C805-40BF-90E3-BC7F515D5417}" type="datetimeFigureOut">
              <a:rPr kumimoji="1" lang="ja-JP" altLang="en-US" smtClean="0"/>
              <a:t>2024/5/7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C25B1-A4CF-488E-B915-87AC45A43A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1944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1371F-C805-40BF-90E3-BC7F515D5417}" type="datetimeFigureOut">
              <a:rPr kumimoji="1" lang="ja-JP" altLang="en-US" smtClean="0"/>
              <a:t>2024/5/7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C25B1-A4CF-488E-B915-87AC45A43A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704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1371F-C805-40BF-90E3-BC7F515D5417}" type="datetimeFigureOut">
              <a:rPr kumimoji="1" lang="ja-JP" altLang="en-US" smtClean="0"/>
              <a:t>2024/5/7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C25B1-A4CF-488E-B915-87AC45A43A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0487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0">
              <a:srgbClr val="FFFF99"/>
            </a:gs>
            <a:gs pos="36000">
              <a:schemeClr val="bg1"/>
            </a:gs>
            <a:gs pos="77000">
              <a:schemeClr val="bg1"/>
            </a:gs>
            <a:gs pos="100000">
              <a:srgbClr val="FFFF66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F534E50-52C2-4003-B716-BE8AA3CC154D}"/>
              </a:ext>
            </a:extLst>
          </p:cNvPr>
          <p:cNvSpPr txBox="1"/>
          <p:nvPr/>
        </p:nvSpPr>
        <p:spPr>
          <a:xfrm>
            <a:off x="577135" y="19133"/>
            <a:ext cx="5703806" cy="1636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kumimoji="1" lang="ja-JP" altLang="en-US" sz="3800" dirty="0">
                <a:ln w="0"/>
                <a:solidFill>
                  <a:srgbClr val="0070C0"/>
                </a:solidFill>
                <a:latin typeface="コーポレート・ロゴ ver2" panose="02000600000000000000" pitchFamily="2" charset="-128"/>
                <a:ea typeface="コーポレート・ロゴ ver2" panose="02000600000000000000" pitchFamily="2" charset="-128"/>
                <a:cs typeface="メイリオ" panose="020B0604030504040204" pitchFamily="50" charset="-128"/>
              </a:rPr>
              <a:t>今週のメニュー</a:t>
            </a:r>
            <a:endParaRPr kumimoji="1" lang="en-US" altLang="ja-JP" sz="3800" dirty="0">
              <a:ln w="0"/>
              <a:solidFill>
                <a:srgbClr val="0070C0"/>
              </a:solidFill>
              <a:latin typeface="コーポレート・ロゴ ver2" panose="02000600000000000000" pitchFamily="2" charset="-128"/>
              <a:ea typeface="コーポレート・ロゴ ver2" panose="02000600000000000000" pitchFamily="2" charset="-128"/>
              <a:cs typeface="メイリオ" panose="020B0604030504040204" pitchFamily="50" charset="-128"/>
            </a:endParaRPr>
          </a:p>
          <a:p>
            <a:pPr algn="ctr">
              <a:lnSpc>
                <a:spcPts val="4000"/>
              </a:lnSpc>
            </a:pPr>
            <a:r>
              <a:rPr kumimoji="1" lang="en-US" altLang="ja-JP" sz="3600" b="1" dirty="0">
                <a:ln w="9525">
                  <a:solidFill>
                    <a:schemeClr val="bg1"/>
                  </a:solidFill>
                  <a:prstDash val="solid"/>
                </a:ln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(</a:t>
            </a:r>
            <a:r>
              <a:rPr kumimoji="1" lang="ja-JP" altLang="en-US" sz="3600" b="1" dirty="0">
                <a:ln w="9525">
                  <a:solidFill>
                    <a:schemeClr val="bg1"/>
                  </a:solidFill>
                  <a:prstDash val="solid"/>
                </a:ln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２０２４</a:t>
            </a:r>
            <a:r>
              <a:rPr kumimoji="1" lang="en-US" altLang="ja-JP" sz="3600" b="1" dirty="0">
                <a:ln w="9525">
                  <a:solidFill>
                    <a:schemeClr val="bg1"/>
                  </a:solidFill>
                  <a:prstDash val="solid"/>
                </a:ln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/</a:t>
            </a:r>
            <a:r>
              <a:rPr kumimoji="1" lang="ja-JP" altLang="en-US" sz="3600" b="1" dirty="0">
                <a:ln w="9525">
                  <a:solidFill>
                    <a:schemeClr val="bg1"/>
                  </a:solidFill>
                  <a:prstDash val="solid"/>
                </a:ln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４</a:t>
            </a:r>
            <a:r>
              <a:rPr kumimoji="1" lang="en-US" altLang="ja-JP" sz="3600" b="1" dirty="0">
                <a:ln w="9525">
                  <a:solidFill>
                    <a:schemeClr val="bg1"/>
                  </a:solidFill>
                  <a:prstDash val="solid"/>
                </a:ln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/</a:t>
            </a:r>
            <a:r>
              <a:rPr kumimoji="1" lang="ja-JP" altLang="en-US" sz="3600" b="1" dirty="0">
                <a:ln w="9525">
                  <a:solidFill>
                    <a:schemeClr val="bg1"/>
                  </a:solidFill>
                  <a:prstDash val="solid"/>
                </a:ln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２９～５</a:t>
            </a:r>
            <a:r>
              <a:rPr kumimoji="1" lang="en-US" altLang="ja-JP" sz="3600" b="1" dirty="0">
                <a:ln w="9525">
                  <a:solidFill>
                    <a:schemeClr val="bg1"/>
                  </a:solidFill>
                  <a:prstDash val="solid"/>
                </a:ln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/</a:t>
            </a:r>
            <a:r>
              <a:rPr kumimoji="1" lang="ja-JP" altLang="en-US" sz="3600" b="1" dirty="0">
                <a:ln w="9525">
                  <a:solidFill>
                    <a:schemeClr val="bg1"/>
                  </a:solidFill>
                  <a:prstDash val="solid"/>
                </a:ln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４</a:t>
            </a:r>
            <a:r>
              <a:rPr kumimoji="1" lang="en-US" altLang="ja-JP" sz="3600" b="1" dirty="0">
                <a:ln w="9525">
                  <a:solidFill>
                    <a:schemeClr val="bg1"/>
                  </a:solidFill>
                  <a:prstDash val="solid"/>
                </a:ln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)</a:t>
            </a:r>
          </a:p>
          <a:p>
            <a:pPr algn="ctr">
              <a:lnSpc>
                <a:spcPts val="4000"/>
              </a:lnSpc>
            </a:pPr>
            <a:r>
              <a:rPr kumimoji="1" lang="ja-JP" alt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コーポレート・ロゴ ver2" panose="02000600000000000000" pitchFamily="2" charset="-128"/>
                <a:ea typeface="コーポレート・ロゴ ver2" panose="02000600000000000000" pitchFamily="2" charset="-128"/>
                <a:cs typeface="メイリオ" panose="020B0604030504040204" pitchFamily="50" charset="-128"/>
              </a:rPr>
              <a:t>トラスティ田無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67BDE8F-406E-47E0-B56C-60084C1B994E}"/>
              </a:ext>
            </a:extLst>
          </p:cNvPr>
          <p:cNvSpPr/>
          <p:nvPr/>
        </p:nvSpPr>
        <p:spPr>
          <a:xfrm>
            <a:off x="1423852" y="1471839"/>
            <a:ext cx="291938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ja-JP" altLang="en-US" sz="3600" dirty="0">
                <a:ln w="0"/>
                <a:solidFill>
                  <a:srgbClr val="002060"/>
                </a:solidFill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朝</a:t>
            </a:r>
            <a:endParaRPr kumimoji="1" lang="en-US" altLang="ja-JP" sz="3600" dirty="0">
              <a:ln w="0"/>
              <a:solidFill>
                <a:srgbClr val="002060"/>
              </a:solidFill>
              <a:latin typeface="コーポレート・ロゴ ver2" panose="02000600000000000000" pitchFamily="2" charset="-128"/>
              <a:ea typeface="コーポレート・ロゴ ver2" panose="02000600000000000000" pitchFamily="2" charset="-128"/>
            </a:endParaRPr>
          </a:p>
          <a:p>
            <a:pPr algn="ctr"/>
            <a:r>
              <a:rPr kumimoji="1" lang="ja-JP" altLang="en-US" dirty="0">
                <a:ln w="0"/>
                <a:solidFill>
                  <a:srgbClr val="002060"/>
                </a:solidFill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６：３０～８：３０</a:t>
            </a:r>
            <a:endParaRPr kumimoji="1" lang="en-US" altLang="ja-JP" dirty="0">
              <a:ln w="0"/>
              <a:solidFill>
                <a:srgbClr val="002060"/>
              </a:solidFill>
              <a:latin typeface="コーポレート・ロゴ ver2" panose="02000600000000000000" pitchFamily="2" charset="-128"/>
              <a:ea typeface="コーポレート・ロゴ ver2" panose="02000600000000000000" pitchFamily="2" charset="-128"/>
            </a:endParaRPr>
          </a:p>
          <a:p>
            <a:pPr algn="ctr"/>
            <a:r>
              <a:rPr kumimoji="1" lang="ja-JP" altLang="en-US" dirty="0">
                <a:ln w="0"/>
                <a:solidFill>
                  <a:srgbClr val="002060"/>
                </a:solidFill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（土曜は</a:t>
            </a:r>
            <a:r>
              <a:rPr kumimoji="1" lang="en-US" altLang="ja-JP" dirty="0">
                <a:ln w="0"/>
                <a:solidFill>
                  <a:srgbClr val="002060"/>
                </a:solidFill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7</a:t>
            </a:r>
            <a:r>
              <a:rPr kumimoji="1" lang="ja-JP" altLang="en-US" dirty="0">
                <a:ln w="0"/>
                <a:solidFill>
                  <a:srgbClr val="002060"/>
                </a:solidFill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：</a:t>
            </a:r>
            <a:r>
              <a:rPr kumimoji="1" lang="en-US" altLang="ja-JP" dirty="0">
                <a:ln w="0"/>
                <a:solidFill>
                  <a:srgbClr val="002060"/>
                </a:solidFill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00</a:t>
            </a:r>
            <a:r>
              <a:rPr kumimoji="1" lang="ja-JP" altLang="en-US" dirty="0">
                <a:ln w="0"/>
                <a:solidFill>
                  <a:srgbClr val="002060"/>
                </a:solidFill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～９：</a:t>
            </a:r>
            <a:r>
              <a:rPr kumimoji="1" lang="en-US" altLang="ja-JP" dirty="0">
                <a:ln w="0"/>
                <a:solidFill>
                  <a:srgbClr val="002060"/>
                </a:solidFill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00</a:t>
            </a:r>
            <a:r>
              <a:rPr kumimoji="1" lang="ja-JP" altLang="en-US" dirty="0">
                <a:ln w="0"/>
                <a:solidFill>
                  <a:srgbClr val="002060"/>
                </a:solidFill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）</a:t>
            </a:r>
            <a:endParaRPr kumimoji="1" lang="en-US" altLang="ja-JP" dirty="0">
              <a:ln w="0"/>
              <a:solidFill>
                <a:srgbClr val="002060"/>
              </a:solidFill>
              <a:latin typeface="コーポレート・ロゴ ver2" panose="02000600000000000000" pitchFamily="2" charset="-128"/>
              <a:ea typeface="コーポレート・ロゴ ver2" panose="02000600000000000000" pitchFamily="2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839FE762-DC22-4FC1-8560-C3177177FA3A}"/>
              </a:ext>
            </a:extLst>
          </p:cNvPr>
          <p:cNvSpPr/>
          <p:nvPr/>
        </p:nvSpPr>
        <p:spPr>
          <a:xfrm>
            <a:off x="-101479" y="2941191"/>
            <a:ext cx="17870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kumimoji="1" lang="ja-JP" altLang="en-US" sz="2000" b="1" dirty="0">
                <a:ln w="9525">
                  <a:solidFill>
                    <a:schemeClr val="bg1"/>
                  </a:solidFill>
                  <a:prstDash val="solid"/>
                </a:ln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４</a:t>
            </a:r>
            <a:r>
              <a:rPr kumimoji="1" lang="en-US" altLang="ja-JP" sz="2000" b="1" dirty="0">
                <a:ln w="9525">
                  <a:solidFill>
                    <a:schemeClr val="bg1"/>
                  </a:solidFill>
                  <a:prstDash val="solid"/>
                </a:ln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/</a:t>
            </a:r>
            <a:r>
              <a:rPr kumimoji="1" lang="ja-JP" altLang="en-US" sz="2000" b="1" dirty="0">
                <a:ln w="9525">
                  <a:solidFill>
                    <a:schemeClr val="bg1"/>
                  </a:solidFill>
                  <a:prstDash val="solid"/>
                </a:ln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２９</a:t>
            </a:r>
            <a:r>
              <a:rPr kumimoji="1" lang="en-US" altLang="ja-JP" sz="2000" b="1" dirty="0">
                <a:ln w="9525">
                  <a:solidFill>
                    <a:schemeClr val="bg1"/>
                  </a:solidFill>
                  <a:prstDash val="solid"/>
                </a:ln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(</a:t>
            </a:r>
            <a:r>
              <a:rPr kumimoji="1" lang="ja-JP" altLang="en-US" sz="2000" b="1" dirty="0">
                <a:ln w="9525">
                  <a:solidFill>
                    <a:schemeClr val="bg1"/>
                  </a:solidFill>
                  <a:prstDash val="solid"/>
                </a:ln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月</a:t>
            </a:r>
            <a:r>
              <a:rPr kumimoji="1" lang="en-US" altLang="ja-JP" sz="2000" b="1" dirty="0">
                <a:ln w="9525">
                  <a:solidFill>
                    <a:schemeClr val="bg1"/>
                  </a:solidFill>
                  <a:prstDash val="solid"/>
                </a:ln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)</a:t>
            </a:r>
            <a:endParaRPr lang="ja-JP" altLang="en-US" sz="2000" spc="-150" dirty="0">
              <a:latin typeface="コーポレート・ロゴ ver2" panose="02000600000000000000" pitchFamily="2" charset="-128"/>
              <a:ea typeface="コーポレート・ロゴ ver2" panose="02000600000000000000" pitchFamily="2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DB9026D8-2715-4DA8-91FC-86FB0743D521}"/>
              </a:ext>
            </a:extLst>
          </p:cNvPr>
          <p:cNvSpPr/>
          <p:nvPr/>
        </p:nvSpPr>
        <p:spPr>
          <a:xfrm>
            <a:off x="-101480" y="5149267"/>
            <a:ext cx="178704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kumimoji="1" lang="ja-JP" altLang="en-US" sz="2000" b="1" dirty="0">
                <a:ln w="9525">
                  <a:solidFill>
                    <a:schemeClr val="bg1"/>
                  </a:solidFill>
                  <a:prstDash val="solid"/>
                </a:ln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５</a:t>
            </a:r>
            <a:r>
              <a:rPr kumimoji="1" lang="en-US" altLang="ja-JP" sz="2000" b="1" dirty="0">
                <a:ln w="9525">
                  <a:solidFill>
                    <a:schemeClr val="bg1"/>
                  </a:solidFill>
                  <a:prstDash val="solid"/>
                </a:ln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/</a:t>
            </a:r>
            <a:r>
              <a:rPr kumimoji="1" lang="ja-JP" altLang="en-US" sz="2000" b="1" dirty="0">
                <a:ln w="9525">
                  <a:solidFill>
                    <a:schemeClr val="bg1"/>
                  </a:solidFill>
                  <a:prstDash val="solid"/>
                </a:ln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１</a:t>
            </a:r>
            <a:r>
              <a:rPr kumimoji="1" lang="en-US" altLang="ja-JP" sz="2000" b="1" dirty="0">
                <a:ln w="9525">
                  <a:solidFill>
                    <a:schemeClr val="bg1"/>
                  </a:solidFill>
                  <a:prstDash val="solid"/>
                </a:ln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(</a:t>
            </a:r>
            <a:r>
              <a:rPr kumimoji="1" lang="ja-JP" altLang="en-US" sz="2000" b="1" dirty="0">
                <a:ln w="9525">
                  <a:solidFill>
                    <a:schemeClr val="bg1"/>
                  </a:solidFill>
                  <a:prstDash val="solid"/>
                </a:ln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水</a:t>
            </a:r>
            <a:r>
              <a:rPr kumimoji="1" lang="en-US" altLang="ja-JP" sz="2000" b="1" dirty="0">
                <a:ln w="9525">
                  <a:solidFill>
                    <a:schemeClr val="bg1"/>
                  </a:solidFill>
                  <a:prstDash val="solid"/>
                </a:ln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)</a:t>
            </a:r>
            <a:endParaRPr lang="ja-JP" altLang="en-US" sz="2000" spc="-150" dirty="0">
              <a:latin typeface="コーポレート・ロゴ ver2" panose="02000600000000000000" pitchFamily="2" charset="-128"/>
              <a:ea typeface="コーポレート・ロゴ ver2" panose="02000600000000000000" pitchFamily="2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207F1980-6F24-4964-AF12-99DB495A8D07}"/>
              </a:ext>
            </a:extLst>
          </p:cNvPr>
          <p:cNvSpPr/>
          <p:nvPr/>
        </p:nvSpPr>
        <p:spPr>
          <a:xfrm>
            <a:off x="-214213" y="6201375"/>
            <a:ext cx="191336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kumimoji="1" lang="ja-JP" altLang="en-US" sz="2000" b="1" dirty="0">
                <a:ln w="9525">
                  <a:solidFill>
                    <a:schemeClr val="bg1"/>
                  </a:solidFill>
                  <a:prstDash val="solid"/>
                </a:ln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５</a:t>
            </a:r>
            <a:r>
              <a:rPr kumimoji="1" lang="en-US" altLang="ja-JP" sz="2000" b="1" dirty="0">
                <a:ln w="9525">
                  <a:solidFill>
                    <a:schemeClr val="bg1"/>
                  </a:solidFill>
                  <a:prstDash val="solid"/>
                </a:ln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/</a:t>
            </a:r>
            <a:r>
              <a:rPr kumimoji="1" lang="ja-JP" altLang="en-US" sz="2000" b="1" dirty="0">
                <a:ln w="9525">
                  <a:solidFill>
                    <a:schemeClr val="bg1"/>
                  </a:solidFill>
                  <a:prstDash val="solid"/>
                </a:ln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２</a:t>
            </a:r>
            <a:r>
              <a:rPr kumimoji="1" lang="en-US" altLang="ja-JP" sz="2000" b="1" dirty="0">
                <a:ln w="9525">
                  <a:solidFill>
                    <a:schemeClr val="bg1"/>
                  </a:solidFill>
                  <a:prstDash val="solid"/>
                </a:ln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(</a:t>
            </a:r>
            <a:r>
              <a:rPr kumimoji="1" lang="ja-JP" altLang="en-US" sz="2000" b="1" dirty="0">
                <a:ln w="9525">
                  <a:solidFill>
                    <a:schemeClr val="bg1"/>
                  </a:solidFill>
                  <a:prstDash val="solid"/>
                </a:ln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木</a:t>
            </a:r>
            <a:r>
              <a:rPr kumimoji="1" lang="en-US" altLang="ja-JP" sz="2000" b="1" dirty="0">
                <a:ln w="9525">
                  <a:solidFill>
                    <a:schemeClr val="bg1"/>
                  </a:solidFill>
                  <a:prstDash val="solid"/>
                </a:ln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)</a:t>
            </a:r>
            <a:endParaRPr lang="ja-JP" altLang="en-US" sz="2000" spc="-150" dirty="0">
              <a:latin typeface="コーポレート・ロゴ ver2" panose="02000600000000000000" pitchFamily="2" charset="-128"/>
              <a:ea typeface="コーポレート・ロゴ ver2" panose="02000600000000000000" pitchFamily="2" charset="-128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7D57877F-CA1E-41B9-9A2A-A4C4B579DC6E}"/>
              </a:ext>
            </a:extLst>
          </p:cNvPr>
          <p:cNvSpPr/>
          <p:nvPr/>
        </p:nvSpPr>
        <p:spPr>
          <a:xfrm>
            <a:off x="-234109" y="7278514"/>
            <a:ext cx="19133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kumimoji="1" lang="ja-JP" altLang="en-US" sz="2000" b="1" dirty="0">
                <a:ln w="9525">
                  <a:solidFill>
                    <a:schemeClr val="bg1"/>
                  </a:solidFill>
                  <a:prstDash val="solid"/>
                </a:ln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５</a:t>
            </a:r>
            <a:r>
              <a:rPr kumimoji="1" lang="en-US" altLang="ja-JP" sz="2000" b="1" dirty="0">
                <a:ln w="9525">
                  <a:solidFill>
                    <a:schemeClr val="bg1"/>
                  </a:solidFill>
                  <a:prstDash val="solid"/>
                </a:ln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/</a:t>
            </a:r>
            <a:r>
              <a:rPr kumimoji="1" lang="ja-JP" altLang="en-US" sz="2000" b="1" dirty="0">
                <a:ln w="9525">
                  <a:solidFill>
                    <a:schemeClr val="bg1"/>
                  </a:solidFill>
                  <a:prstDash val="solid"/>
                </a:ln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３</a:t>
            </a:r>
            <a:r>
              <a:rPr kumimoji="1" lang="en-US" altLang="ja-JP" sz="2000" b="1" dirty="0">
                <a:ln w="9525">
                  <a:solidFill>
                    <a:schemeClr val="bg1"/>
                  </a:solidFill>
                  <a:prstDash val="solid"/>
                </a:ln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(</a:t>
            </a:r>
            <a:r>
              <a:rPr kumimoji="1" lang="ja-JP" altLang="en-US" sz="2000" b="1" dirty="0">
                <a:ln w="9525">
                  <a:solidFill>
                    <a:schemeClr val="bg1"/>
                  </a:solidFill>
                  <a:prstDash val="solid"/>
                </a:ln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金</a:t>
            </a:r>
            <a:r>
              <a:rPr kumimoji="1" lang="en-US" altLang="ja-JP" sz="2000" b="1" dirty="0">
                <a:ln w="9525">
                  <a:solidFill>
                    <a:schemeClr val="bg1"/>
                  </a:solidFill>
                  <a:prstDash val="solid"/>
                </a:ln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)</a:t>
            </a:r>
            <a:endParaRPr lang="ja-JP" altLang="en-US" sz="2000" spc="-150" dirty="0">
              <a:latin typeface="コーポレート・ロゴ ver2" panose="02000600000000000000" pitchFamily="2" charset="-128"/>
              <a:ea typeface="コーポレート・ロゴ ver2" panose="02000600000000000000" pitchFamily="2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EBEAFF87-B0A6-45E7-8709-0056ADCBA5FA}"/>
              </a:ext>
            </a:extLst>
          </p:cNvPr>
          <p:cNvSpPr/>
          <p:nvPr/>
        </p:nvSpPr>
        <p:spPr>
          <a:xfrm>
            <a:off x="-121742" y="8338911"/>
            <a:ext cx="17576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kumimoji="1" lang="ja-JP" altLang="en-US" sz="2000" b="1" dirty="0">
                <a:ln w="9525">
                  <a:solidFill>
                    <a:schemeClr val="bg1"/>
                  </a:solidFill>
                  <a:prstDash val="solid"/>
                </a:ln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５</a:t>
            </a:r>
            <a:r>
              <a:rPr kumimoji="1" lang="en-US" altLang="ja-JP" sz="2000" b="1" dirty="0">
                <a:ln w="9525">
                  <a:solidFill>
                    <a:schemeClr val="bg1"/>
                  </a:solidFill>
                  <a:prstDash val="solid"/>
                </a:ln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/</a:t>
            </a:r>
            <a:r>
              <a:rPr kumimoji="1" lang="ja-JP" altLang="en-US" sz="2000" b="1" dirty="0">
                <a:ln w="9525">
                  <a:solidFill>
                    <a:schemeClr val="bg1"/>
                  </a:solidFill>
                  <a:prstDash val="solid"/>
                </a:ln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４</a:t>
            </a:r>
            <a:r>
              <a:rPr kumimoji="1" lang="en-US" altLang="ja-JP" sz="2000" b="1" dirty="0">
                <a:ln w="9525">
                  <a:solidFill>
                    <a:schemeClr val="bg1"/>
                  </a:solidFill>
                  <a:prstDash val="solid"/>
                </a:ln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(</a:t>
            </a:r>
            <a:r>
              <a:rPr kumimoji="1" lang="ja-JP" altLang="en-US" sz="2000" b="1" dirty="0">
                <a:ln w="9525">
                  <a:solidFill>
                    <a:schemeClr val="bg1"/>
                  </a:solidFill>
                  <a:prstDash val="solid"/>
                </a:ln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土</a:t>
            </a:r>
            <a:r>
              <a:rPr kumimoji="1" lang="en-US" altLang="ja-JP" sz="2000" b="1" dirty="0">
                <a:ln w="9525">
                  <a:solidFill>
                    <a:schemeClr val="bg1"/>
                  </a:solidFill>
                  <a:prstDash val="solid"/>
                </a:ln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)</a:t>
            </a:r>
            <a:endParaRPr lang="ja-JP" altLang="en-US" sz="2000" spc="-150" dirty="0">
              <a:latin typeface="コーポレート・ロゴ ver2" panose="02000600000000000000" pitchFamily="2" charset="-128"/>
              <a:ea typeface="コーポレート・ロゴ ver2" panose="02000600000000000000" pitchFamily="2" charset="-128"/>
            </a:endParaRP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4B55DCA0-A0C5-40CC-8B4B-1D6A52421458}"/>
              </a:ext>
            </a:extLst>
          </p:cNvPr>
          <p:cNvCxnSpPr>
            <a:cxnSpLocks/>
          </p:cNvCxnSpPr>
          <p:nvPr/>
        </p:nvCxnSpPr>
        <p:spPr>
          <a:xfrm>
            <a:off x="1577261" y="1816537"/>
            <a:ext cx="0" cy="7246961"/>
          </a:xfrm>
          <a:prstGeom prst="line">
            <a:avLst/>
          </a:prstGeom>
          <a:ln w="381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EA8C7393-8CA5-4EE6-95B1-39BE85084536}"/>
              </a:ext>
            </a:extLst>
          </p:cNvPr>
          <p:cNvCxnSpPr>
            <a:cxnSpLocks/>
          </p:cNvCxnSpPr>
          <p:nvPr/>
        </p:nvCxnSpPr>
        <p:spPr>
          <a:xfrm>
            <a:off x="4158772" y="1816537"/>
            <a:ext cx="0" cy="7246961"/>
          </a:xfrm>
          <a:prstGeom prst="line">
            <a:avLst/>
          </a:prstGeom>
          <a:ln w="381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4029981E-6160-4880-847D-D8F68E797781}"/>
              </a:ext>
            </a:extLst>
          </p:cNvPr>
          <p:cNvCxnSpPr/>
          <p:nvPr/>
        </p:nvCxnSpPr>
        <p:spPr>
          <a:xfrm>
            <a:off x="204716" y="3710731"/>
            <a:ext cx="6473163" cy="0"/>
          </a:xfrm>
          <a:prstGeom prst="line">
            <a:avLst/>
          </a:prstGeom>
          <a:ln w="381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20249824-887A-46FC-84FE-A5FD23CDF793}"/>
              </a:ext>
            </a:extLst>
          </p:cNvPr>
          <p:cNvCxnSpPr/>
          <p:nvPr/>
        </p:nvCxnSpPr>
        <p:spPr>
          <a:xfrm>
            <a:off x="204716" y="4746256"/>
            <a:ext cx="6473163" cy="0"/>
          </a:xfrm>
          <a:prstGeom prst="line">
            <a:avLst/>
          </a:prstGeom>
          <a:ln w="381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5022CEC7-6B7B-4253-8F0B-B8BEC60DFC75}"/>
              </a:ext>
            </a:extLst>
          </p:cNvPr>
          <p:cNvCxnSpPr/>
          <p:nvPr/>
        </p:nvCxnSpPr>
        <p:spPr>
          <a:xfrm>
            <a:off x="204716" y="5876092"/>
            <a:ext cx="6473163" cy="0"/>
          </a:xfrm>
          <a:prstGeom prst="line">
            <a:avLst/>
          </a:prstGeom>
          <a:ln w="381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F198921F-C73E-4C83-98CB-B4C49F88963C}"/>
              </a:ext>
            </a:extLst>
          </p:cNvPr>
          <p:cNvCxnSpPr/>
          <p:nvPr/>
        </p:nvCxnSpPr>
        <p:spPr>
          <a:xfrm>
            <a:off x="204716" y="6931477"/>
            <a:ext cx="6473163" cy="0"/>
          </a:xfrm>
          <a:prstGeom prst="line">
            <a:avLst/>
          </a:prstGeom>
          <a:ln w="381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6A4CD6E6-9040-4081-BB56-D3A9DF61E405}"/>
              </a:ext>
            </a:extLst>
          </p:cNvPr>
          <p:cNvCxnSpPr/>
          <p:nvPr/>
        </p:nvCxnSpPr>
        <p:spPr>
          <a:xfrm>
            <a:off x="204716" y="8038483"/>
            <a:ext cx="6473163" cy="0"/>
          </a:xfrm>
          <a:prstGeom prst="line">
            <a:avLst/>
          </a:prstGeom>
          <a:ln w="381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9CD94DDF-CE3D-4964-AE08-5E15F36E25FE}"/>
              </a:ext>
            </a:extLst>
          </p:cNvPr>
          <p:cNvCxnSpPr/>
          <p:nvPr/>
        </p:nvCxnSpPr>
        <p:spPr>
          <a:xfrm>
            <a:off x="204716" y="2593953"/>
            <a:ext cx="6473163" cy="0"/>
          </a:xfrm>
          <a:prstGeom prst="line">
            <a:avLst/>
          </a:prstGeom>
          <a:ln w="381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02934391-1F56-4535-8EE5-026FA95DC9C6}"/>
              </a:ext>
            </a:extLst>
          </p:cNvPr>
          <p:cNvSpPr/>
          <p:nvPr/>
        </p:nvSpPr>
        <p:spPr>
          <a:xfrm>
            <a:off x="4144730" y="1468394"/>
            <a:ext cx="27238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ja-JP" altLang="en-US" sz="3600" dirty="0">
                <a:ln w="0"/>
                <a:solidFill>
                  <a:srgbClr val="C00000"/>
                </a:solidFill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夜</a:t>
            </a:r>
            <a:endParaRPr kumimoji="1" lang="en-US" altLang="ja-JP" sz="3600" dirty="0">
              <a:ln w="0"/>
              <a:solidFill>
                <a:srgbClr val="C00000"/>
              </a:solidFill>
              <a:latin typeface="コーポレート・ロゴ ver2" panose="02000600000000000000" pitchFamily="2" charset="-128"/>
              <a:ea typeface="コーポレート・ロゴ ver2" panose="02000600000000000000" pitchFamily="2" charset="-128"/>
            </a:endParaRPr>
          </a:p>
          <a:p>
            <a:pPr algn="ctr"/>
            <a:r>
              <a:rPr kumimoji="1" lang="ja-JP" altLang="en-US" dirty="0">
                <a:ln w="0"/>
                <a:solidFill>
                  <a:srgbClr val="C00000"/>
                </a:solidFill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１８：３０～２２：００</a:t>
            </a:r>
            <a:endParaRPr lang="ja-JP" altLang="en-US" dirty="0">
              <a:solidFill>
                <a:srgbClr val="C00000"/>
              </a:solidFill>
              <a:latin typeface="コーポレート・ロゴ ver2" panose="02000600000000000000" pitchFamily="2" charset="-128"/>
              <a:ea typeface="コーポレート・ロゴ ver2" panose="02000600000000000000" pitchFamily="2" charset="-128"/>
            </a:endParaRPr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CE41BA17-1F59-4B49-BB8E-AF134C14B09E}"/>
              </a:ext>
            </a:extLst>
          </p:cNvPr>
          <p:cNvSpPr txBox="1"/>
          <p:nvPr/>
        </p:nvSpPr>
        <p:spPr>
          <a:xfrm>
            <a:off x="946127" y="9093978"/>
            <a:ext cx="5970729" cy="830997"/>
          </a:xfrm>
          <a:prstGeom prst="rect">
            <a:avLst/>
          </a:prstGeom>
          <a:noFill/>
          <a:ln>
            <a:noFill/>
            <a:prstDash val="sysDash"/>
            <a:round/>
          </a:ln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最終時間は閉店時間です。この時間までに食事を済ませて退出してください。</a:t>
            </a:r>
            <a:endParaRPr kumimoji="1" lang="en-US" altLang="ja-JP" sz="1200" dirty="0">
              <a:latin typeface="コーポレート・ロゴ ver2" panose="02000600000000000000" pitchFamily="2" charset="-128"/>
              <a:ea typeface="コーポレート・ロゴ ver2" panose="02000600000000000000" pitchFamily="2" charset="-128"/>
            </a:endParaRPr>
          </a:p>
          <a:p>
            <a:r>
              <a:rPr kumimoji="1" lang="ja-JP" altLang="en-US" sz="1200" dirty="0"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仕入れの都合により献立が変更となる場合がございますが、何卒ご了承願います。</a:t>
            </a:r>
            <a:endParaRPr kumimoji="1" lang="en-US" altLang="ja-JP" sz="1200" dirty="0">
              <a:latin typeface="コーポレート・ロゴ ver2" panose="02000600000000000000" pitchFamily="2" charset="-128"/>
              <a:ea typeface="コーポレート・ロゴ ver2" panose="02000600000000000000" pitchFamily="2" charset="-128"/>
            </a:endParaRPr>
          </a:p>
          <a:p>
            <a:r>
              <a:rPr kumimoji="1" lang="ja-JP" altLang="en-US" sz="1200" dirty="0"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イラストはイメージです。</a:t>
            </a:r>
            <a:r>
              <a:rPr kumimoji="1" lang="ja-JP" altLang="en-US" sz="1200" dirty="0">
                <a:solidFill>
                  <a:srgbClr val="FF0000"/>
                </a:solidFill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日曜・祝日・年末年始・お盆期間は食堂がおやすみです。</a:t>
            </a:r>
            <a:endParaRPr kumimoji="1" lang="en-US" altLang="ja-JP" sz="1200" dirty="0">
              <a:solidFill>
                <a:srgbClr val="FF0000"/>
              </a:solidFill>
              <a:latin typeface="コーポレート・ロゴ ver2" panose="02000600000000000000" pitchFamily="2" charset="-128"/>
              <a:ea typeface="コーポレート・ロゴ ver2" panose="02000600000000000000" pitchFamily="2" charset="-128"/>
            </a:endParaRPr>
          </a:p>
          <a:p>
            <a:r>
              <a:rPr kumimoji="1" lang="ja-JP" altLang="en-US" sz="1200" dirty="0"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土曜日の朝食時間は</a:t>
            </a:r>
            <a:r>
              <a:rPr kumimoji="1" lang="en-US" altLang="ja-JP" sz="1200" dirty="0"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7</a:t>
            </a:r>
            <a:r>
              <a:rPr kumimoji="1" lang="ja-JP" altLang="en-US" sz="1200" dirty="0"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：</a:t>
            </a:r>
            <a:r>
              <a:rPr kumimoji="1" lang="en-US" altLang="ja-JP" sz="1200" dirty="0"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00</a:t>
            </a:r>
            <a:r>
              <a:rPr kumimoji="1" lang="ja-JP" altLang="en-US" sz="1200" dirty="0"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～</a:t>
            </a:r>
            <a:r>
              <a:rPr kumimoji="1" lang="en-US" altLang="ja-JP" sz="1200" dirty="0"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9</a:t>
            </a:r>
            <a:r>
              <a:rPr kumimoji="1" lang="ja-JP" altLang="en-US" sz="1200" dirty="0"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：</a:t>
            </a:r>
            <a:r>
              <a:rPr kumimoji="1" lang="en-US" altLang="ja-JP" sz="1200" dirty="0"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00</a:t>
            </a:r>
            <a:r>
              <a:rPr kumimoji="1" lang="ja-JP" altLang="en-US" sz="1200" dirty="0"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です。</a:t>
            </a:r>
            <a:endParaRPr kumimoji="1" lang="en-US" altLang="ja-JP" sz="1200" dirty="0">
              <a:latin typeface="コーポレート・ロゴ ver2" panose="02000600000000000000" pitchFamily="2" charset="-128"/>
              <a:ea typeface="コーポレート・ロゴ ver2" panose="02000600000000000000" pitchFamily="2" charset="-128"/>
            </a:endParaRPr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8725A7ED-5E84-405B-B3BD-A0E6662B4288}"/>
              </a:ext>
            </a:extLst>
          </p:cNvPr>
          <p:cNvSpPr/>
          <p:nvPr/>
        </p:nvSpPr>
        <p:spPr>
          <a:xfrm>
            <a:off x="1598569" y="3921297"/>
            <a:ext cx="1789272" cy="692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1300" dirty="0">
                <a:ln w="0"/>
                <a:solidFill>
                  <a:srgbClr val="002060"/>
                </a:solidFill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・魚のフライ</a:t>
            </a:r>
            <a:endParaRPr kumimoji="1" lang="en-US" altLang="ja-JP" sz="1300" dirty="0">
              <a:ln w="0"/>
              <a:solidFill>
                <a:srgbClr val="002060"/>
              </a:solidFill>
              <a:latin typeface="コーポレート・ロゴ ver2" panose="02000600000000000000" pitchFamily="2" charset="-128"/>
              <a:ea typeface="コーポレート・ロゴ ver2" panose="02000600000000000000" pitchFamily="2" charset="-128"/>
            </a:endParaRPr>
          </a:p>
          <a:p>
            <a:r>
              <a:rPr kumimoji="1" lang="ja-JP" altLang="en-US" sz="1300" dirty="0">
                <a:ln w="0"/>
                <a:solidFill>
                  <a:srgbClr val="002060"/>
                </a:solidFill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・スパゲティサラダ</a:t>
            </a:r>
            <a:endParaRPr kumimoji="1" lang="en-US" altLang="ja-JP" sz="1300" dirty="0">
              <a:ln w="0"/>
              <a:solidFill>
                <a:srgbClr val="002060"/>
              </a:solidFill>
              <a:latin typeface="コーポレート・ロゴ ver2" panose="02000600000000000000" pitchFamily="2" charset="-128"/>
              <a:ea typeface="コーポレート・ロゴ ver2" panose="02000600000000000000" pitchFamily="2" charset="-128"/>
            </a:endParaRPr>
          </a:p>
          <a:p>
            <a:r>
              <a:rPr kumimoji="1" lang="ja-JP" altLang="en-US" sz="1300" dirty="0">
                <a:ln w="0"/>
                <a:solidFill>
                  <a:srgbClr val="002060"/>
                </a:solidFill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・ごはん</a:t>
            </a:r>
            <a:r>
              <a:rPr kumimoji="1" lang="en-US" altLang="ja-JP" sz="1300" dirty="0">
                <a:ln w="0"/>
                <a:solidFill>
                  <a:srgbClr val="002060"/>
                </a:solidFill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/</a:t>
            </a:r>
            <a:r>
              <a:rPr kumimoji="1" lang="ja-JP" altLang="en-US" sz="1300" dirty="0">
                <a:ln w="0"/>
                <a:solidFill>
                  <a:srgbClr val="002060"/>
                </a:solidFill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パン・味噌汁</a:t>
            </a:r>
            <a:endParaRPr kumimoji="1" lang="en-US" altLang="ja-JP" sz="1300" dirty="0">
              <a:ln w="0"/>
              <a:solidFill>
                <a:srgbClr val="002060"/>
              </a:solidFill>
              <a:latin typeface="コーポレート・ロゴ ver2" panose="02000600000000000000" pitchFamily="2" charset="-128"/>
              <a:ea typeface="コーポレート・ロゴ ver2" panose="02000600000000000000" pitchFamily="2" charset="-128"/>
            </a:endParaRPr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67683C0C-4DCD-44DB-B342-A17959F8BEDD}"/>
              </a:ext>
            </a:extLst>
          </p:cNvPr>
          <p:cNvSpPr/>
          <p:nvPr/>
        </p:nvSpPr>
        <p:spPr>
          <a:xfrm>
            <a:off x="4254921" y="3811742"/>
            <a:ext cx="1949573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1300" dirty="0">
                <a:ln w="0"/>
                <a:solidFill>
                  <a:srgbClr val="C00000"/>
                </a:solidFill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・豚ロースの味噌漬け焼き</a:t>
            </a:r>
            <a:endParaRPr kumimoji="1" lang="en-US" altLang="ja-JP" sz="1300" dirty="0">
              <a:ln w="0"/>
              <a:solidFill>
                <a:srgbClr val="C00000"/>
              </a:solidFill>
              <a:latin typeface="コーポレート・ロゴ ver2" panose="02000600000000000000" pitchFamily="2" charset="-128"/>
              <a:ea typeface="コーポレート・ロゴ ver2" panose="02000600000000000000" pitchFamily="2" charset="-128"/>
            </a:endParaRPr>
          </a:p>
          <a:p>
            <a:r>
              <a:rPr kumimoji="1" lang="ja-JP" altLang="en-US" sz="1300" dirty="0">
                <a:ln w="0"/>
                <a:solidFill>
                  <a:srgbClr val="C00000"/>
                </a:solidFill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・煮物</a:t>
            </a:r>
            <a:endParaRPr kumimoji="1" lang="en-US" altLang="ja-JP" sz="1300" dirty="0">
              <a:ln w="0"/>
              <a:solidFill>
                <a:srgbClr val="C00000"/>
              </a:solidFill>
              <a:latin typeface="コーポレート・ロゴ ver2" panose="02000600000000000000" pitchFamily="2" charset="-128"/>
              <a:ea typeface="コーポレート・ロゴ ver2" panose="02000600000000000000" pitchFamily="2" charset="-128"/>
            </a:endParaRPr>
          </a:p>
          <a:p>
            <a:r>
              <a:rPr kumimoji="1" lang="ja-JP" altLang="en-US" sz="1300" dirty="0">
                <a:ln w="0"/>
                <a:solidFill>
                  <a:srgbClr val="C00000"/>
                </a:solidFill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・ごはん・味噌汁</a:t>
            </a:r>
            <a:endParaRPr kumimoji="1" lang="en-US" altLang="ja-JP" sz="1300" dirty="0">
              <a:ln w="0"/>
              <a:solidFill>
                <a:srgbClr val="C00000"/>
              </a:solidFill>
              <a:latin typeface="コーポレート・ロゴ ver2" panose="02000600000000000000" pitchFamily="2" charset="-128"/>
              <a:ea typeface="コーポレート・ロゴ ver2" panose="02000600000000000000" pitchFamily="2" charset="-128"/>
            </a:endParaRPr>
          </a:p>
          <a:p>
            <a:r>
              <a:rPr kumimoji="1" lang="ja-JP" altLang="en-US" sz="1300" dirty="0">
                <a:ln w="0"/>
                <a:solidFill>
                  <a:srgbClr val="C00000"/>
                </a:solidFill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・デザート</a:t>
            </a:r>
            <a:endParaRPr lang="ja-JP" altLang="en-US" sz="1300" dirty="0">
              <a:solidFill>
                <a:srgbClr val="C00000"/>
              </a:solidFill>
              <a:latin typeface="コーポレート・ロゴ ver2" panose="02000600000000000000" pitchFamily="2" charset="-128"/>
              <a:ea typeface="コーポレート・ロゴ ver2" panose="02000600000000000000" pitchFamily="2" charset="-128"/>
            </a:endParaRPr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E96DC6FC-066A-4A8E-9ED9-B36DE05B6C4E}"/>
              </a:ext>
            </a:extLst>
          </p:cNvPr>
          <p:cNvSpPr/>
          <p:nvPr/>
        </p:nvSpPr>
        <p:spPr>
          <a:xfrm>
            <a:off x="-101479" y="4046596"/>
            <a:ext cx="17870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kumimoji="1" lang="ja-JP" altLang="en-US" sz="2000" b="1" dirty="0">
                <a:ln w="9525">
                  <a:solidFill>
                    <a:schemeClr val="bg1"/>
                  </a:solidFill>
                  <a:prstDash val="solid"/>
                </a:ln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４</a:t>
            </a:r>
            <a:r>
              <a:rPr kumimoji="1" lang="en-US" altLang="ja-JP" sz="2000" b="1" dirty="0">
                <a:ln w="9525">
                  <a:solidFill>
                    <a:schemeClr val="bg1"/>
                  </a:solidFill>
                  <a:prstDash val="solid"/>
                </a:ln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/</a:t>
            </a:r>
            <a:r>
              <a:rPr kumimoji="1" lang="ja-JP" altLang="en-US" sz="2000" b="1" dirty="0">
                <a:ln w="9525">
                  <a:solidFill>
                    <a:schemeClr val="bg1"/>
                  </a:solidFill>
                  <a:prstDash val="solid"/>
                </a:ln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３０</a:t>
            </a:r>
            <a:r>
              <a:rPr kumimoji="1" lang="en-US" altLang="ja-JP" sz="2000" b="1" dirty="0">
                <a:ln w="9525">
                  <a:solidFill>
                    <a:schemeClr val="bg1"/>
                  </a:solidFill>
                  <a:prstDash val="solid"/>
                </a:ln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(</a:t>
            </a:r>
            <a:r>
              <a:rPr kumimoji="1" lang="ja-JP" altLang="en-US" sz="2000" b="1" dirty="0">
                <a:ln w="9525">
                  <a:solidFill>
                    <a:schemeClr val="bg1"/>
                  </a:solidFill>
                  <a:prstDash val="solid"/>
                </a:ln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火</a:t>
            </a:r>
            <a:r>
              <a:rPr kumimoji="1" lang="en-US" altLang="ja-JP" sz="2000" b="1" dirty="0">
                <a:ln w="9525">
                  <a:solidFill>
                    <a:schemeClr val="bg1"/>
                  </a:solidFill>
                  <a:prstDash val="solid"/>
                </a:ln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)</a:t>
            </a:r>
            <a:endParaRPr lang="ja-JP" altLang="en-US" sz="2000" spc="-150" dirty="0">
              <a:latin typeface="コーポレート・ロゴ ver2" panose="02000600000000000000" pitchFamily="2" charset="-128"/>
              <a:ea typeface="コーポレート・ロゴ ver2" panose="02000600000000000000" pitchFamily="2" charset="-128"/>
            </a:endParaRPr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4121FF1E-6A49-4B80-A7DB-C040CE2A29F2}"/>
              </a:ext>
            </a:extLst>
          </p:cNvPr>
          <p:cNvSpPr/>
          <p:nvPr/>
        </p:nvSpPr>
        <p:spPr>
          <a:xfrm>
            <a:off x="1598569" y="6104457"/>
            <a:ext cx="1410964" cy="692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1300" dirty="0">
                <a:ln w="0"/>
                <a:solidFill>
                  <a:srgbClr val="002060"/>
                </a:solidFill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・さつま揚げ</a:t>
            </a:r>
            <a:endParaRPr kumimoji="1" lang="en-US" altLang="ja-JP" sz="1300" dirty="0">
              <a:ln w="0"/>
              <a:solidFill>
                <a:srgbClr val="002060"/>
              </a:solidFill>
              <a:latin typeface="コーポレート・ロゴ ver2" panose="02000600000000000000" pitchFamily="2" charset="-128"/>
              <a:ea typeface="コーポレート・ロゴ ver2" panose="02000600000000000000" pitchFamily="2" charset="-128"/>
            </a:endParaRPr>
          </a:p>
          <a:p>
            <a:r>
              <a:rPr kumimoji="1" lang="ja-JP" altLang="en-US" sz="1300" dirty="0">
                <a:ln w="0"/>
                <a:solidFill>
                  <a:srgbClr val="002060"/>
                </a:solidFill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・ミートボール</a:t>
            </a:r>
            <a:endParaRPr kumimoji="1" lang="en-US" altLang="ja-JP" sz="1300" dirty="0">
              <a:ln w="0"/>
              <a:solidFill>
                <a:srgbClr val="002060"/>
              </a:solidFill>
              <a:latin typeface="コーポレート・ロゴ ver2" panose="02000600000000000000" pitchFamily="2" charset="-128"/>
              <a:ea typeface="コーポレート・ロゴ ver2" panose="02000600000000000000" pitchFamily="2" charset="-128"/>
            </a:endParaRPr>
          </a:p>
          <a:p>
            <a:r>
              <a:rPr kumimoji="1" lang="ja-JP" altLang="en-US" sz="1300" dirty="0">
                <a:ln w="0"/>
                <a:solidFill>
                  <a:srgbClr val="002060"/>
                </a:solidFill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・ごはん・味噌汁</a:t>
            </a:r>
            <a:endParaRPr kumimoji="1" lang="en-US" altLang="ja-JP" sz="1300" dirty="0">
              <a:ln w="0"/>
              <a:solidFill>
                <a:srgbClr val="002060"/>
              </a:solidFill>
              <a:latin typeface="コーポレート・ロゴ ver2" panose="02000600000000000000" pitchFamily="2" charset="-128"/>
              <a:ea typeface="コーポレート・ロゴ ver2" panose="02000600000000000000" pitchFamily="2" charset="-128"/>
            </a:endParaRPr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13626FB5-6ED5-4455-AD20-37AC6D5F7061}"/>
              </a:ext>
            </a:extLst>
          </p:cNvPr>
          <p:cNvSpPr/>
          <p:nvPr/>
        </p:nvSpPr>
        <p:spPr>
          <a:xfrm>
            <a:off x="4254921" y="2746215"/>
            <a:ext cx="2076209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1300" dirty="0">
                <a:ln w="0"/>
                <a:solidFill>
                  <a:srgbClr val="C00000"/>
                </a:solidFill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　　昭和の日でおやすみです</a:t>
            </a:r>
            <a:endParaRPr kumimoji="1" lang="en-US" altLang="ja-JP" sz="1300" dirty="0">
              <a:ln w="0"/>
              <a:solidFill>
                <a:srgbClr val="C00000"/>
              </a:solidFill>
              <a:latin typeface="コーポレート・ロゴ ver2" panose="02000600000000000000" pitchFamily="2" charset="-128"/>
              <a:ea typeface="コーポレート・ロゴ ver2" panose="02000600000000000000" pitchFamily="2" charset="-128"/>
            </a:endParaRP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255B305B-1FF5-4F33-8DF7-DF3121E705E8}"/>
              </a:ext>
            </a:extLst>
          </p:cNvPr>
          <p:cNvSpPr/>
          <p:nvPr/>
        </p:nvSpPr>
        <p:spPr>
          <a:xfrm>
            <a:off x="4254921" y="8170946"/>
            <a:ext cx="2156360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1300" dirty="0">
                <a:ln w="0"/>
                <a:solidFill>
                  <a:srgbClr val="C00000"/>
                </a:solidFill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　　みどりの日でおやすみです</a:t>
            </a:r>
            <a:endParaRPr kumimoji="1" lang="en-US" altLang="ja-JP" sz="1300" dirty="0">
              <a:ln w="0"/>
              <a:solidFill>
                <a:srgbClr val="C00000"/>
              </a:solidFill>
              <a:latin typeface="コーポレート・ロゴ ver2" panose="02000600000000000000" pitchFamily="2" charset="-128"/>
              <a:ea typeface="コーポレート・ロゴ ver2" panose="02000600000000000000" pitchFamily="2" charset="-128"/>
            </a:endParaRPr>
          </a:p>
        </p:txBody>
      </p: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A88FAFEE-7BC8-4056-A9B2-3FD4481B0862}"/>
              </a:ext>
            </a:extLst>
          </p:cNvPr>
          <p:cNvSpPr/>
          <p:nvPr/>
        </p:nvSpPr>
        <p:spPr>
          <a:xfrm>
            <a:off x="1598569" y="4997895"/>
            <a:ext cx="1410964" cy="692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1300" dirty="0">
                <a:ln w="0"/>
                <a:solidFill>
                  <a:srgbClr val="002060"/>
                </a:solidFill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・オムレツ</a:t>
            </a:r>
            <a:endParaRPr kumimoji="1" lang="en-US" altLang="ja-JP" sz="1300" dirty="0">
              <a:ln w="0"/>
              <a:solidFill>
                <a:srgbClr val="002060"/>
              </a:solidFill>
              <a:latin typeface="コーポレート・ロゴ ver2" panose="02000600000000000000" pitchFamily="2" charset="-128"/>
              <a:ea typeface="コーポレート・ロゴ ver2" panose="02000600000000000000" pitchFamily="2" charset="-128"/>
            </a:endParaRPr>
          </a:p>
          <a:p>
            <a:r>
              <a:rPr kumimoji="1" lang="ja-JP" altLang="en-US" sz="1300" dirty="0">
                <a:ln w="0"/>
                <a:solidFill>
                  <a:srgbClr val="002060"/>
                </a:solidFill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・ウィンナー</a:t>
            </a:r>
            <a:endParaRPr kumimoji="1" lang="en-US" altLang="ja-JP" sz="1300" dirty="0">
              <a:ln w="0"/>
              <a:solidFill>
                <a:srgbClr val="002060"/>
              </a:solidFill>
              <a:latin typeface="コーポレート・ロゴ ver2" panose="02000600000000000000" pitchFamily="2" charset="-128"/>
              <a:ea typeface="コーポレート・ロゴ ver2" panose="02000600000000000000" pitchFamily="2" charset="-128"/>
            </a:endParaRPr>
          </a:p>
          <a:p>
            <a:r>
              <a:rPr kumimoji="1" lang="ja-JP" altLang="en-US" sz="1300" dirty="0">
                <a:ln w="0"/>
                <a:solidFill>
                  <a:srgbClr val="002060"/>
                </a:solidFill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・ごはん・味噌汁</a:t>
            </a:r>
            <a:endParaRPr kumimoji="1" lang="en-US" altLang="ja-JP" sz="1300" dirty="0">
              <a:ln w="0"/>
              <a:solidFill>
                <a:srgbClr val="002060"/>
              </a:solidFill>
              <a:latin typeface="コーポレート・ロゴ ver2" panose="02000600000000000000" pitchFamily="2" charset="-128"/>
              <a:ea typeface="コーポレート・ロゴ ver2" panose="02000600000000000000" pitchFamily="2" charset="-128"/>
            </a:endParaRPr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7F402F7B-8171-4894-80F0-CECBB364D9A6}"/>
              </a:ext>
            </a:extLst>
          </p:cNvPr>
          <p:cNvSpPr/>
          <p:nvPr/>
        </p:nvSpPr>
        <p:spPr>
          <a:xfrm>
            <a:off x="4254921" y="6006150"/>
            <a:ext cx="1449436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1300" dirty="0">
                <a:ln w="0"/>
                <a:solidFill>
                  <a:srgbClr val="C00000"/>
                </a:solidFill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・とんかつ</a:t>
            </a:r>
            <a:endParaRPr kumimoji="1" lang="en-US" altLang="ja-JP" sz="1300" dirty="0">
              <a:ln w="0"/>
              <a:solidFill>
                <a:srgbClr val="C00000"/>
              </a:solidFill>
              <a:latin typeface="コーポレート・ロゴ ver2" panose="02000600000000000000" pitchFamily="2" charset="-128"/>
              <a:ea typeface="コーポレート・ロゴ ver2" panose="02000600000000000000" pitchFamily="2" charset="-128"/>
            </a:endParaRPr>
          </a:p>
          <a:p>
            <a:r>
              <a:rPr kumimoji="1" lang="ja-JP" altLang="en-US" sz="1300" dirty="0">
                <a:ln w="0"/>
                <a:solidFill>
                  <a:srgbClr val="C00000"/>
                </a:solidFill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・こんにゃく炒め煮</a:t>
            </a:r>
            <a:endParaRPr kumimoji="1" lang="en-US" altLang="ja-JP" sz="1300" dirty="0">
              <a:ln w="0"/>
              <a:solidFill>
                <a:srgbClr val="C00000"/>
              </a:solidFill>
              <a:latin typeface="コーポレート・ロゴ ver2" panose="02000600000000000000" pitchFamily="2" charset="-128"/>
              <a:ea typeface="コーポレート・ロゴ ver2" panose="02000600000000000000" pitchFamily="2" charset="-128"/>
            </a:endParaRPr>
          </a:p>
          <a:p>
            <a:r>
              <a:rPr kumimoji="1" lang="ja-JP" altLang="en-US" sz="1300" dirty="0">
                <a:ln w="0"/>
                <a:solidFill>
                  <a:srgbClr val="C00000"/>
                </a:solidFill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・ごはん・味噌汁</a:t>
            </a:r>
            <a:endParaRPr kumimoji="1" lang="en-US" altLang="ja-JP" sz="1300" dirty="0">
              <a:ln w="0"/>
              <a:solidFill>
                <a:srgbClr val="C00000"/>
              </a:solidFill>
              <a:latin typeface="コーポレート・ロゴ ver2" panose="02000600000000000000" pitchFamily="2" charset="-128"/>
              <a:ea typeface="コーポレート・ロゴ ver2" panose="02000600000000000000" pitchFamily="2" charset="-128"/>
            </a:endParaRPr>
          </a:p>
          <a:p>
            <a:r>
              <a:rPr kumimoji="1" lang="ja-JP" altLang="en-US" sz="1300" dirty="0">
                <a:ln w="0"/>
                <a:solidFill>
                  <a:srgbClr val="C00000"/>
                </a:solidFill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・デザート</a:t>
            </a:r>
            <a:endParaRPr kumimoji="1" lang="en-US" altLang="ja-JP" sz="1300" dirty="0">
              <a:ln w="0"/>
              <a:solidFill>
                <a:srgbClr val="C00000"/>
              </a:solidFill>
              <a:latin typeface="コーポレート・ロゴ ver2" panose="02000600000000000000" pitchFamily="2" charset="-128"/>
              <a:ea typeface="コーポレート・ロゴ ver2" panose="02000600000000000000" pitchFamily="2" charset="-128"/>
            </a:endParaRPr>
          </a:p>
        </p:txBody>
      </p:sp>
      <p:pic>
        <p:nvPicPr>
          <p:cNvPr id="62" name="図 61">
            <a:extLst>
              <a:ext uri="{FF2B5EF4-FFF2-40B4-BE49-F238E27FC236}">
                <a16:creationId xmlns:a16="http://schemas.microsoft.com/office/drawing/2014/main" id="{FB1E875F-7A14-47FF-8A51-9236CF102B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956" y="5979346"/>
            <a:ext cx="975551" cy="838973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89E94629-AE06-4EBF-A268-DE614F6381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338" y="6081282"/>
            <a:ext cx="620882" cy="620882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62290154-9A66-41A1-AB55-A20D8536C6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317" y="4994219"/>
            <a:ext cx="922956" cy="671450"/>
          </a:xfrm>
          <a:prstGeom prst="rect">
            <a:avLst/>
          </a:prstGeom>
        </p:spPr>
      </p:pic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AF9F9A0F-4706-4D59-8967-8D1C4125DCB6}"/>
              </a:ext>
            </a:extLst>
          </p:cNvPr>
          <p:cNvSpPr/>
          <p:nvPr/>
        </p:nvSpPr>
        <p:spPr>
          <a:xfrm>
            <a:off x="4254921" y="7061852"/>
            <a:ext cx="2310248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1300" dirty="0">
                <a:ln w="0"/>
                <a:solidFill>
                  <a:srgbClr val="C00000"/>
                </a:solidFill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　　憲法記念日でおやすみです</a:t>
            </a:r>
            <a:endParaRPr kumimoji="1" lang="en-US" altLang="ja-JP" sz="1300" dirty="0">
              <a:ln w="0"/>
              <a:solidFill>
                <a:srgbClr val="C00000"/>
              </a:solidFill>
              <a:latin typeface="コーポレート・ロゴ ver2" panose="02000600000000000000" pitchFamily="2" charset="-128"/>
              <a:ea typeface="コーポレート・ロゴ ver2" panose="02000600000000000000" pitchFamily="2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2B842517-07BB-43B3-9165-DC22F59310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533" y="3787856"/>
            <a:ext cx="1040208" cy="648484"/>
          </a:xfrm>
          <a:prstGeom prst="rect">
            <a:avLst/>
          </a:prstGeom>
        </p:spPr>
      </p:pic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0661B83D-7E60-443C-AB2D-548829B9107E}"/>
              </a:ext>
            </a:extLst>
          </p:cNvPr>
          <p:cNvSpPr/>
          <p:nvPr/>
        </p:nvSpPr>
        <p:spPr>
          <a:xfrm>
            <a:off x="4254921" y="4883063"/>
            <a:ext cx="2173993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1300" dirty="0">
                <a:ln w="0"/>
                <a:solidFill>
                  <a:srgbClr val="C00000"/>
                </a:solidFill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・魚の唐揚げの中華あんかけ</a:t>
            </a:r>
            <a:endParaRPr kumimoji="1" lang="en-US" altLang="ja-JP" sz="1300" dirty="0">
              <a:ln w="0"/>
              <a:solidFill>
                <a:srgbClr val="C00000"/>
              </a:solidFill>
              <a:latin typeface="コーポレート・ロゴ ver2" panose="02000600000000000000" pitchFamily="2" charset="-128"/>
              <a:ea typeface="コーポレート・ロゴ ver2" panose="02000600000000000000" pitchFamily="2" charset="-128"/>
            </a:endParaRPr>
          </a:p>
          <a:p>
            <a:r>
              <a:rPr kumimoji="1" lang="ja-JP" altLang="en-US" sz="1300" dirty="0">
                <a:ln w="0"/>
                <a:solidFill>
                  <a:srgbClr val="C00000"/>
                </a:solidFill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・春雨サラダ</a:t>
            </a:r>
            <a:endParaRPr kumimoji="1" lang="en-US" altLang="ja-JP" sz="1300" dirty="0">
              <a:ln w="0"/>
              <a:solidFill>
                <a:srgbClr val="C00000"/>
              </a:solidFill>
              <a:latin typeface="コーポレート・ロゴ ver2" panose="02000600000000000000" pitchFamily="2" charset="-128"/>
              <a:ea typeface="コーポレート・ロゴ ver2" panose="02000600000000000000" pitchFamily="2" charset="-128"/>
            </a:endParaRPr>
          </a:p>
          <a:p>
            <a:r>
              <a:rPr kumimoji="1" lang="ja-JP" altLang="en-US" sz="1300" dirty="0">
                <a:ln w="0"/>
                <a:solidFill>
                  <a:srgbClr val="C00000"/>
                </a:solidFill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・ごはん・味噌汁</a:t>
            </a:r>
            <a:endParaRPr kumimoji="1" lang="en-US" altLang="ja-JP" sz="1300" dirty="0">
              <a:ln w="0"/>
              <a:solidFill>
                <a:srgbClr val="C00000"/>
              </a:solidFill>
              <a:latin typeface="コーポレート・ロゴ ver2" panose="02000600000000000000" pitchFamily="2" charset="-128"/>
              <a:ea typeface="コーポレート・ロゴ ver2" panose="02000600000000000000" pitchFamily="2" charset="-128"/>
            </a:endParaRPr>
          </a:p>
          <a:p>
            <a:r>
              <a:rPr kumimoji="1" lang="ja-JP" altLang="en-US" sz="1300" dirty="0">
                <a:ln w="0"/>
                <a:solidFill>
                  <a:srgbClr val="C00000"/>
                </a:solidFill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・デザート</a:t>
            </a:r>
            <a:endParaRPr kumimoji="1" lang="en-US" altLang="ja-JP" sz="1300" dirty="0">
              <a:ln w="0"/>
              <a:solidFill>
                <a:srgbClr val="C00000"/>
              </a:solidFill>
              <a:latin typeface="コーポレート・ロゴ ver2" panose="02000600000000000000" pitchFamily="2" charset="-128"/>
              <a:ea typeface="コーポレート・ロゴ ver2" panose="02000600000000000000" pitchFamily="2" charset="-128"/>
            </a:endParaRPr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36CBF51D-ECE3-4DC5-A9FE-31BF3EC6FA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268" y="4968965"/>
            <a:ext cx="726239" cy="55012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769F8F2E-903B-4767-9CA3-A93A7638FD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111" y="2702293"/>
            <a:ext cx="961382" cy="961382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12EDC857-E863-4438-9EA2-681FD15BA2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705" y="7042297"/>
            <a:ext cx="1043560" cy="980946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6041FFE0-2A75-424C-9CD4-7FD34958D2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077" y="8148864"/>
            <a:ext cx="1221039" cy="911709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30AEBA4F-28A3-4F20-96DC-DBBADFBDC09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934" y="3892789"/>
            <a:ext cx="1064013" cy="973572"/>
          </a:xfrm>
          <a:prstGeom prst="rect">
            <a:avLst/>
          </a:prstGeom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2A7066F0-EB32-4991-9F44-B4DA5DA1B89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775" y="5104178"/>
            <a:ext cx="662284" cy="529827"/>
          </a:xfrm>
          <a:prstGeom prst="rect">
            <a:avLst/>
          </a:prstGeom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CD67A9DE-B170-4405-8382-4918B6A6233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670" y="5352176"/>
            <a:ext cx="600276" cy="533579"/>
          </a:xfrm>
          <a:prstGeom prst="rect">
            <a:avLst/>
          </a:prstGeom>
        </p:spPr>
      </p:pic>
      <p:pic>
        <p:nvPicPr>
          <p:cNvPr id="45" name="図 44">
            <a:extLst>
              <a:ext uri="{FF2B5EF4-FFF2-40B4-BE49-F238E27FC236}">
                <a16:creationId xmlns:a16="http://schemas.microsoft.com/office/drawing/2014/main" id="{8FD581C1-36E8-4B1C-91A9-1EFB2DD6DC0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932" y="6236224"/>
            <a:ext cx="1268072" cy="617551"/>
          </a:xfrm>
          <a:prstGeom prst="rect">
            <a:avLst/>
          </a:prstGeom>
        </p:spPr>
      </p:pic>
      <p:pic>
        <p:nvPicPr>
          <p:cNvPr id="49" name="図 48">
            <a:extLst>
              <a:ext uri="{FF2B5EF4-FFF2-40B4-BE49-F238E27FC236}">
                <a16:creationId xmlns:a16="http://schemas.microsoft.com/office/drawing/2014/main" id="{C59AD6A8-87D3-4991-A287-508AF802C46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539" y="3002691"/>
            <a:ext cx="797464" cy="705756"/>
          </a:xfrm>
          <a:prstGeom prst="rect">
            <a:avLst/>
          </a:prstGeom>
        </p:spPr>
      </p:pic>
      <p:pic>
        <p:nvPicPr>
          <p:cNvPr id="64" name="図 63">
            <a:extLst>
              <a:ext uri="{FF2B5EF4-FFF2-40B4-BE49-F238E27FC236}">
                <a16:creationId xmlns:a16="http://schemas.microsoft.com/office/drawing/2014/main" id="{75AFC7CA-92A8-4002-A938-2906202B3FE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789" y="7377140"/>
            <a:ext cx="795214" cy="626231"/>
          </a:xfrm>
          <a:prstGeom prst="rect">
            <a:avLst/>
          </a:prstGeom>
        </p:spPr>
      </p:pic>
      <p:pic>
        <p:nvPicPr>
          <p:cNvPr id="66" name="図 65">
            <a:extLst>
              <a:ext uri="{FF2B5EF4-FFF2-40B4-BE49-F238E27FC236}">
                <a16:creationId xmlns:a16="http://schemas.microsoft.com/office/drawing/2014/main" id="{5DB6151A-3F42-44DF-A013-D14103DA017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536" y="8293803"/>
            <a:ext cx="877878" cy="877878"/>
          </a:xfrm>
          <a:prstGeom prst="rect">
            <a:avLst/>
          </a:prstGeom>
        </p:spPr>
      </p:pic>
      <p:pic>
        <p:nvPicPr>
          <p:cNvPr id="68" name="図 67">
            <a:extLst>
              <a:ext uri="{FF2B5EF4-FFF2-40B4-BE49-F238E27FC236}">
                <a16:creationId xmlns:a16="http://schemas.microsoft.com/office/drawing/2014/main" id="{66515B6F-C750-457B-9D90-55CDC37E15C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04" y="1500299"/>
            <a:ext cx="1306455" cy="11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4545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6691</TotalTime>
  <Words>241</Words>
  <Application>Microsoft Office PowerPoint</Application>
  <PresentationFormat>A4 210 x 297 mm</PresentationFormat>
  <Paragraphs>42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コーポレート・ロゴ ver2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user</dc:creator>
  <cp:lastModifiedBy>user</cp:lastModifiedBy>
  <cp:revision>495</cp:revision>
  <dcterms:created xsi:type="dcterms:W3CDTF">2022-01-31T06:14:02Z</dcterms:created>
  <dcterms:modified xsi:type="dcterms:W3CDTF">2024-05-07T05:42:47Z</dcterms:modified>
</cp:coreProperties>
</file>