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99FF"/>
    <a:srgbClr val="99FFCC"/>
    <a:srgbClr val="CCECFF"/>
    <a:srgbClr val="0066CC"/>
    <a:srgbClr val="009999"/>
    <a:srgbClr val="CCFFFF"/>
    <a:srgbClr val="0099CC"/>
    <a:srgbClr val="33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10" autoAdjust="0"/>
  </p:normalViewPr>
  <p:slideViewPr>
    <p:cSldViewPr snapToGrid="0">
      <p:cViewPr>
        <p:scale>
          <a:sx n="84" d="100"/>
          <a:sy n="84" d="100"/>
        </p:scale>
        <p:origin x="91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9542-9290-4998-9C8F-55F9660EE571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56F9-69D2-4F19-BCF5-759342AB2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6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56F9-69D2-4F19-BCF5-759342AB24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3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5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36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5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9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1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371F-C805-40BF-90E3-BC7F515D5417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4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00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534E50-52C2-4003-B716-BE8AA3CC154D}"/>
              </a:ext>
            </a:extLst>
          </p:cNvPr>
          <p:cNvSpPr txBox="1"/>
          <p:nvPr/>
        </p:nvSpPr>
        <p:spPr>
          <a:xfrm>
            <a:off x="589425" y="35917"/>
            <a:ext cx="5703806" cy="1636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3800" dirty="0">
                <a:ln w="0"/>
                <a:solidFill>
                  <a:srgbClr val="22029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今週のメニュー</a:t>
            </a:r>
            <a:endParaRPr kumimoji="1" lang="en-US" altLang="ja-JP" sz="3800" dirty="0">
              <a:ln w="0"/>
              <a:solidFill>
                <a:srgbClr val="22029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  <a:cs typeface="メイリオ" panose="020B0604030504040204" pitchFamily="50" charset="-128"/>
            </a:endParaRPr>
          </a:p>
          <a:p>
            <a:pPr algn="ctr">
              <a:lnSpc>
                <a:spcPts val="4000"/>
              </a:lnSpc>
            </a:pP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２０２６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５～１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１０</a:t>
            </a:r>
            <a:r>
              <a:rPr kumimoji="1"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</a:p>
          <a:p>
            <a:pPr algn="ctr">
              <a:lnSpc>
                <a:spcPts val="4000"/>
              </a:lnSpc>
            </a:pPr>
            <a:r>
              <a:rPr kumimoji="1" lang="ja-JP" alt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トラスティ田無－</a:t>
            </a:r>
            <a:r>
              <a:rPr kumimoji="1" lang="en-US" altLang="ja-JP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Ⅱ</a:t>
            </a:r>
            <a:endParaRPr kumimoji="1" lang="ja-JP" altLang="en-US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7BDE8F-406E-47E0-B56C-60084C1B994E}"/>
              </a:ext>
            </a:extLst>
          </p:cNvPr>
          <p:cNvSpPr/>
          <p:nvPr/>
        </p:nvSpPr>
        <p:spPr>
          <a:xfrm>
            <a:off x="1752467" y="1697133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朝</a:t>
            </a:r>
            <a:endParaRPr kumimoji="1" lang="en-US" altLang="ja-JP" sz="36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６：３０～９：３０</a:t>
            </a:r>
            <a:endParaRPr kumimoji="1" lang="en-US" altLang="ja-JP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9FE762-DC22-4FC1-8560-C3177177FA3A}"/>
              </a:ext>
            </a:extLst>
          </p:cNvPr>
          <p:cNvSpPr/>
          <p:nvPr/>
        </p:nvSpPr>
        <p:spPr>
          <a:xfrm>
            <a:off x="-207129" y="2967701"/>
            <a:ext cx="18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５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月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BEA17B-C942-476D-943C-E0CE9A457E2E}"/>
              </a:ext>
            </a:extLst>
          </p:cNvPr>
          <p:cNvSpPr/>
          <p:nvPr/>
        </p:nvSpPr>
        <p:spPr>
          <a:xfrm>
            <a:off x="-406477" y="4098739"/>
            <a:ext cx="2038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６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火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B9026D8-2715-4DA8-91FC-86FB0743D521}"/>
              </a:ext>
            </a:extLst>
          </p:cNvPr>
          <p:cNvSpPr/>
          <p:nvPr/>
        </p:nvSpPr>
        <p:spPr>
          <a:xfrm>
            <a:off x="-207128" y="5175777"/>
            <a:ext cx="18389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７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水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7F1980-6F24-4964-AF12-99DB495A8D07}"/>
              </a:ext>
            </a:extLst>
          </p:cNvPr>
          <p:cNvSpPr/>
          <p:nvPr/>
        </p:nvSpPr>
        <p:spPr>
          <a:xfrm>
            <a:off x="-406477" y="6227885"/>
            <a:ext cx="20579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８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木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D57877F-CA1E-41B9-9A2A-A4C4B579DC6E}"/>
              </a:ext>
            </a:extLst>
          </p:cNvPr>
          <p:cNvSpPr/>
          <p:nvPr/>
        </p:nvSpPr>
        <p:spPr>
          <a:xfrm>
            <a:off x="-399028" y="7305024"/>
            <a:ext cx="20579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EAFF87-B0A6-45E7-8709-0056ADCBA5FA}"/>
              </a:ext>
            </a:extLst>
          </p:cNvPr>
          <p:cNvSpPr/>
          <p:nvPr/>
        </p:nvSpPr>
        <p:spPr>
          <a:xfrm>
            <a:off x="-269839" y="8365421"/>
            <a:ext cx="19095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１０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土</a:t>
            </a:r>
            <a:r>
              <a: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0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B55DCA0-A0C5-40CC-8B4B-1D6A52421458}"/>
              </a:ext>
            </a:extLst>
          </p:cNvPr>
          <p:cNvCxnSpPr>
            <a:cxnSpLocks/>
          </p:cNvCxnSpPr>
          <p:nvPr/>
        </p:nvCxnSpPr>
        <p:spPr>
          <a:xfrm>
            <a:off x="1577261" y="1843047"/>
            <a:ext cx="0" cy="724696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A8C7393-8CA5-4EE6-95B1-39BE85084536}"/>
              </a:ext>
            </a:extLst>
          </p:cNvPr>
          <p:cNvCxnSpPr>
            <a:cxnSpLocks/>
          </p:cNvCxnSpPr>
          <p:nvPr/>
        </p:nvCxnSpPr>
        <p:spPr>
          <a:xfrm>
            <a:off x="4158772" y="1843047"/>
            <a:ext cx="0" cy="724696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029981E-6160-4880-847D-D8F68E797781}"/>
              </a:ext>
            </a:extLst>
          </p:cNvPr>
          <p:cNvCxnSpPr/>
          <p:nvPr/>
        </p:nvCxnSpPr>
        <p:spPr>
          <a:xfrm>
            <a:off x="204716" y="3682049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0249824-887A-46FC-84FE-A5FD23CDF793}"/>
              </a:ext>
            </a:extLst>
          </p:cNvPr>
          <p:cNvCxnSpPr/>
          <p:nvPr/>
        </p:nvCxnSpPr>
        <p:spPr>
          <a:xfrm>
            <a:off x="204716" y="4772766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022CEC7-6B7B-4253-8F0B-B8BEC60DFC75}"/>
              </a:ext>
            </a:extLst>
          </p:cNvPr>
          <p:cNvCxnSpPr/>
          <p:nvPr/>
        </p:nvCxnSpPr>
        <p:spPr>
          <a:xfrm>
            <a:off x="204716" y="5902602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98921F-C73E-4C83-98CB-B4C49F88963C}"/>
              </a:ext>
            </a:extLst>
          </p:cNvPr>
          <p:cNvCxnSpPr/>
          <p:nvPr/>
        </p:nvCxnSpPr>
        <p:spPr>
          <a:xfrm>
            <a:off x="204716" y="6957987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A4CD6E6-9040-4081-BB56-D3A9DF61E405}"/>
              </a:ext>
            </a:extLst>
          </p:cNvPr>
          <p:cNvCxnSpPr/>
          <p:nvPr/>
        </p:nvCxnSpPr>
        <p:spPr>
          <a:xfrm>
            <a:off x="204716" y="8064993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CD94DDF-CE3D-4964-AE08-5E15F36E25FE}"/>
              </a:ext>
            </a:extLst>
          </p:cNvPr>
          <p:cNvCxnSpPr/>
          <p:nvPr/>
        </p:nvCxnSpPr>
        <p:spPr>
          <a:xfrm>
            <a:off x="204716" y="2620463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2934391-1F56-4535-8EE5-026FA95DC9C6}"/>
              </a:ext>
            </a:extLst>
          </p:cNvPr>
          <p:cNvSpPr/>
          <p:nvPr/>
        </p:nvSpPr>
        <p:spPr>
          <a:xfrm>
            <a:off x="4144730" y="1693688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夜</a:t>
            </a:r>
            <a:endParaRPr kumimoji="1" lang="en-US" altLang="ja-JP" sz="36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１８：３０～２２：００</a:t>
            </a:r>
            <a:endParaRPr lang="ja-JP" altLang="en-US" dirty="0"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30A70FC-F32E-44EA-8755-1381EE90A423}"/>
              </a:ext>
            </a:extLst>
          </p:cNvPr>
          <p:cNvSpPr txBox="1"/>
          <p:nvPr/>
        </p:nvSpPr>
        <p:spPr>
          <a:xfrm>
            <a:off x="376949" y="9101145"/>
            <a:ext cx="6398659" cy="830997"/>
          </a:xfrm>
          <a:prstGeom prst="rect">
            <a:avLst/>
          </a:prstGeom>
          <a:noFill/>
          <a:ln>
            <a:noFill/>
            <a:prstDash val="sysDash"/>
            <a:round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最終時間は閉店時間です。この時間までに食事を済ませて退出してください。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仕入れの都合により献立が変更となる場合がございますが、何卒ご了承願います。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イラストはイメージです。</a:t>
            </a:r>
            <a:r>
              <a:rPr kumimoji="1" lang="ja-JP" altLang="en-US" sz="1200" dirty="0">
                <a:solidFill>
                  <a:srgbClr val="FF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日曜・祝日・年末年始・お盆期間は食堂がおやすみです。</a:t>
            </a:r>
            <a:endParaRPr kumimoji="1" lang="en-US" altLang="ja-JP" sz="1200" dirty="0">
              <a:solidFill>
                <a:srgbClr val="FF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2024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年</a:t>
            </a:r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10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月</a:t>
            </a:r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日から朝食</a:t>
            </a:r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300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円／夕食</a:t>
            </a:r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600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円／</a:t>
            </a:r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ヶ月食事代</a:t>
            </a:r>
            <a:r>
              <a:rPr kumimoji="1" lang="en-US" altLang="ja-JP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16,000</a:t>
            </a:r>
            <a:r>
              <a:rPr kumimoji="1" lang="ja-JP" altLang="en-US" sz="1200" dirty="0">
                <a:solidFill>
                  <a:srgbClr val="00206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円です。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B1D0B51-90AC-4A6F-94EE-9227BD646879}"/>
              </a:ext>
            </a:extLst>
          </p:cNvPr>
          <p:cNvSpPr/>
          <p:nvPr/>
        </p:nvSpPr>
        <p:spPr>
          <a:xfrm>
            <a:off x="4121371" y="3815740"/>
            <a:ext cx="146226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・とんかつ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・冷奴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71EC9D5-12DD-4F6F-A302-C42032891D59}"/>
              </a:ext>
            </a:extLst>
          </p:cNvPr>
          <p:cNvSpPr/>
          <p:nvPr/>
        </p:nvSpPr>
        <p:spPr>
          <a:xfrm>
            <a:off x="4121371" y="7073158"/>
            <a:ext cx="160011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・バターチキン風カレー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・コロッケ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B76A5D-6846-449A-8989-E0D3BCE11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27" y="2815323"/>
            <a:ext cx="1138096" cy="70903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A8BBFCD-3D8C-4CD2-A055-CEF4DACBB1F1}"/>
              </a:ext>
            </a:extLst>
          </p:cNvPr>
          <p:cNvSpPr/>
          <p:nvPr/>
        </p:nvSpPr>
        <p:spPr>
          <a:xfrm>
            <a:off x="1519743" y="2775583"/>
            <a:ext cx="14109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・ミニオムレツ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・ウィンナー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71618B5-5400-428C-B464-17104927F2EA}"/>
              </a:ext>
            </a:extLst>
          </p:cNvPr>
          <p:cNvSpPr/>
          <p:nvPr/>
        </p:nvSpPr>
        <p:spPr>
          <a:xfrm>
            <a:off x="4121371" y="5996014"/>
            <a:ext cx="230223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・煮込みハンバーグ（ハヤシ風）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・エビフライ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1A91CE1-BD45-4331-8726-903735FC090F}"/>
              </a:ext>
            </a:extLst>
          </p:cNvPr>
          <p:cNvGrpSpPr/>
          <p:nvPr/>
        </p:nvGrpSpPr>
        <p:grpSpPr>
          <a:xfrm>
            <a:off x="3029635" y="6025819"/>
            <a:ext cx="1047832" cy="901136"/>
            <a:chOff x="-2062688" y="6099813"/>
            <a:chExt cx="1047832" cy="901136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B20B9355-551C-4893-9E18-999709228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2688" y="6099813"/>
              <a:ext cx="1047832" cy="901136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C5C9932-F5D6-48BA-AA32-0E6957BAE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0322" y="6143408"/>
              <a:ext cx="683610" cy="683610"/>
            </a:xfrm>
            <a:prstGeom prst="rect">
              <a:avLst/>
            </a:prstGeom>
          </p:spPr>
        </p:pic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95D7595-45D6-487B-9B92-C1A0BCB09875}"/>
              </a:ext>
            </a:extLst>
          </p:cNvPr>
          <p:cNvSpPr/>
          <p:nvPr/>
        </p:nvSpPr>
        <p:spPr>
          <a:xfrm>
            <a:off x="4121371" y="8226921"/>
            <a:ext cx="144943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・鶏肉の照焼き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・煮物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・ぜんざい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C0D2885-DD1C-4A76-BDF9-2F7DC0E179DB}"/>
              </a:ext>
            </a:extLst>
          </p:cNvPr>
          <p:cNvSpPr/>
          <p:nvPr/>
        </p:nvSpPr>
        <p:spPr>
          <a:xfrm>
            <a:off x="1519743" y="3866131"/>
            <a:ext cx="178927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・魚のフライ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・スパゲティーサラダ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</a:t>
            </a:r>
            <a:r>
              <a:rPr kumimoji="1" lang="en-US" altLang="ja-JP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パン・味噌汁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D791010-220B-48C2-B4EE-24455AF17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55" y="3919418"/>
            <a:ext cx="986418" cy="614950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39804164-18CC-4303-A6CB-F0E4916D1B38}"/>
              </a:ext>
            </a:extLst>
          </p:cNvPr>
          <p:cNvSpPr/>
          <p:nvPr/>
        </p:nvSpPr>
        <p:spPr>
          <a:xfrm>
            <a:off x="1519743" y="6079321"/>
            <a:ext cx="14109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・さつま揚げ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・切干大根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264A3AFA-5B41-4113-B68B-4A19AEA8D3D8}"/>
              </a:ext>
            </a:extLst>
          </p:cNvPr>
          <p:cNvSpPr/>
          <p:nvPr/>
        </p:nvSpPr>
        <p:spPr>
          <a:xfrm>
            <a:off x="4121371" y="4891229"/>
            <a:ext cx="14109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・サバの味噌煮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・ミンチかつ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0339677-6C2D-4CAC-8DDE-BDE455BAEFDF}"/>
              </a:ext>
            </a:extLst>
          </p:cNvPr>
          <p:cNvSpPr/>
          <p:nvPr/>
        </p:nvSpPr>
        <p:spPr>
          <a:xfrm>
            <a:off x="1503132" y="7232607"/>
            <a:ext cx="14109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・肉野菜炒め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2A35E8D-5A1E-41E2-8F7B-73900F021BA6}"/>
              </a:ext>
            </a:extLst>
          </p:cNvPr>
          <p:cNvSpPr/>
          <p:nvPr/>
        </p:nvSpPr>
        <p:spPr>
          <a:xfrm>
            <a:off x="1503132" y="4973136"/>
            <a:ext cx="14109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・ささみフライ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・ポテトサラダ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794CDB-5279-497E-90DE-D611A49DD1B4}"/>
              </a:ext>
            </a:extLst>
          </p:cNvPr>
          <p:cNvGrpSpPr/>
          <p:nvPr/>
        </p:nvGrpSpPr>
        <p:grpSpPr>
          <a:xfrm>
            <a:off x="3081014" y="4928151"/>
            <a:ext cx="996453" cy="857747"/>
            <a:chOff x="-2011565" y="4968868"/>
            <a:chExt cx="996453" cy="857747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7C93A8D5-6F2B-46C2-803F-E06C1F566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1565" y="4968868"/>
              <a:ext cx="996453" cy="857747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1E6FEB53-82C0-4C24-8E6A-11ED5F478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1916">
              <a:off x="-1689415" y="5089678"/>
              <a:ext cx="534194" cy="757109"/>
            </a:xfrm>
            <a:prstGeom prst="rect">
              <a:avLst/>
            </a:prstGeom>
          </p:spPr>
        </p:pic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5BA0579-F758-472D-8011-5DDCAA2A2FCB}"/>
              </a:ext>
            </a:extLst>
          </p:cNvPr>
          <p:cNvSpPr/>
          <p:nvPr/>
        </p:nvSpPr>
        <p:spPr>
          <a:xfrm>
            <a:off x="1503132" y="8334784"/>
            <a:ext cx="141096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・魚のグリル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・切干大根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401D06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401D06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9C621A6-8B92-4707-831F-B9B6200F4565}"/>
              </a:ext>
            </a:extLst>
          </p:cNvPr>
          <p:cNvSpPr/>
          <p:nvPr/>
        </p:nvSpPr>
        <p:spPr>
          <a:xfrm>
            <a:off x="4121371" y="2742792"/>
            <a:ext cx="14109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・年明けそば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・メンチカツ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C0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C0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15F239-39C7-46E8-8BEB-21B912717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6" y="8345210"/>
            <a:ext cx="1234862" cy="54179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A3FFA2F-B458-49E2-9D41-44E4F4A5E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17" y="7218844"/>
            <a:ext cx="957365" cy="68422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4D5C434B-8B6C-401D-AE37-8C5BF48F62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8" y="3985667"/>
            <a:ext cx="1133350" cy="5387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29F5FB-AE95-4AF3-9F62-D68F1FD8F4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0" y="2602536"/>
            <a:ext cx="1060559" cy="102874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3B5F07C-7889-4113-BBC3-407914662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18" y="4923600"/>
            <a:ext cx="1265182" cy="90421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EBD8691-B1A3-496B-A804-3503547212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50" y="6158527"/>
            <a:ext cx="1033015" cy="87031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5F5C85E-23F3-40DF-8BC0-43B489F8BF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98" y="7171368"/>
            <a:ext cx="1027521" cy="90421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8CF3F49-AD3E-4C9E-A8D4-ADEC35661C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12" y="8267781"/>
            <a:ext cx="944287" cy="84395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42D15FE4-61DC-42B9-B703-B3D4E35A1E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5" y="1406888"/>
            <a:ext cx="1361238" cy="11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14706</TotalTime>
  <Words>274</Words>
  <Application>Microsoft Office PowerPoint</Application>
  <PresentationFormat>A4 210 x 297 mm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コーポレート・ロゴ ver2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919</cp:revision>
  <dcterms:created xsi:type="dcterms:W3CDTF">2022-01-31T06:14:02Z</dcterms:created>
  <dcterms:modified xsi:type="dcterms:W3CDTF">2026-01-05T04:56:29Z</dcterms:modified>
</cp:coreProperties>
</file>